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61" r:id="rId2"/>
    <p:sldId id="267" r:id="rId3"/>
    <p:sldId id="269" r:id="rId4"/>
    <p:sldId id="266" r:id="rId5"/>
    <p:sldId id="278" r:id="rId6"/>
    <p:sldId id="279" r:id="rId7"/>
    <p:sldId id="280" r:id="rId8"/>
    <p:sldId id="281" r:id="rId9"/>
    <p:sldId id="270" r:id="rId10"/>
    <p:sldId id="272" r:id="rId11"/>
    <p:sldId id="273" r:id="rId12"/>
    <p:sldId id="274" r:id="rId13"/>
    <p:sldId id="283" r:id="rId14"/>
    <p:sldId id="275" r:id="rId15"/>
    <p:sldId id="282" r:id="rId16"/>
    <p:sldId id="284" r:id="rId17"/>
    <p:sldId id="277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116" y="1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B0634E-C06D-4D3D-A264-1E6695044FAB}" type="datetimeFigureOut">
              <a:rPr lang="ru-RU" smtClean="0"/>
              <a:pPr/>
              <a:t>18.05.2022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29C27B-F7D2-40F1-85CF-7D361E95DE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2026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779AE-3D6C-4FFD-896D-D7FFBE9D637A}" type="datetimeFigureOut">
              <a:rPr lang="ru-RU" smtClean="0"/>
              <a:pPr/>
              <a:t>18.05.2022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A0CF3-92F2-4543-BC98-8481CFB40B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5521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779AE-3D6C-4FFD-896D-D7FFBE9D637A}" type="datetimeFigureOut">
              <a:rPr lang="ru-RU" smtClean="0"/>
              <a:pPr/>
              <a:t>18.05.2022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A0CF3-92F2-4543-BC98-8481CFB40B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9717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779AE-3D6C-4FFD-896D-D7FFBE9D637A}" type="datetimeFigureOut">
              <a:rPr lang="ru-RU" smtClean="0"/>
              <a:pPr/>
              <a:t>18.05.2022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A0CF3-92F2-4543-BC98-8481CFB40B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5840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779AE-3D6C-4FFD-896D-D7FFBE9D637A}" type="datetimeFigureOut">
              <a:rPr lang="ru-RU" smtClean="0"/>
              <a:pPr/>
              <a:t>18.05.2022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A0CF3-92F2-4543-BC98-8481CFB40B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3581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779AE-3D6C-4FFD-896D-D7FFBE9D637A}" type="datetimeFigureOut">
              <a:rPr lang="ru-RU" smtClean="0"/>
              <a:pPr/>
              <a:t>18.05.2022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A0CF3-92F2-4543-BC98-8481CFB40B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0722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779AE-3D6C-4FFD-896D-D7FFBE9D637A}" type="datetimeFigureOut">
              <a:rPr lang="ru-RU" smtClean="0"/>
              <a:pPr/>
              <a:t>18.05.2022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A0CF3-92F2-4543-BC98-8481CFB40B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871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779AE-3D6C-4FFD-896D-D7FFBE9D637A}" type="datetimeFigureOut">
              <a:rPr lang="ru-RU" smtClean="0"/>
              <a:pPr/>
              <a:t>18.05.2022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A0CF3-92F2-4543-BC98-8481CFB40B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638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779AE-3D6C-4FFD-896D-D7FFBE9D637A}" type="datetimeFigureOut">
              <a:rPr lang="ru-RU" smtClean="0"/>
              <a:pPr/>
              <a:t>18.05.2022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A0CF3-92F2-4543-BC98-8481CFB40B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2038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779AE-3D6C-4FFD-896D-D7FFBE9D637A}" type="datetimeFigureOut">
              <a:rPr lang="ru-RU" smtClean="0"/>
              <a:pPr/>
              <a:t>18.05.2022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A0CF3-92F2-4543-BC98-8481CFB40B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7187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779AE-3D6C-4FFD-896D-D7FFBE9D637A}" type="datetimeFigureOut">
              <a:rPr lang="ru-RU" smtClean="0"/>
              <a:pPr/>
              <a:t>18.05.2022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A0CF3-92F2-4543-BC98-8481CFB40B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1291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779AE-3D6C-4FFD-896D-D7FFBE9D637A}" type="datetimeFigureOut">
              <a:rPr lang="ru-RU" smtClean="0"/>
              <a:pPr/>
              <a:t>18.05.2022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A0CF3-92F2-4543-BC98-8481CFB40B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0823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779AE-3D6C-4FFD-896D-D7FFBE9D637A}" type="datetimeFigureOut">
              <a:rPr lang="ru-RU" smtClean="0"/>
              <a:pPr/>
              <a:t>18.05.2022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A0CF3-92F2-4543-BC98-8481CFB40B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9890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" y="-8950"/>
            <a:ext cx="9137460" cy="68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004" y="2780928"/>
            <a:ext cx="5909592" cy="2752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8172400" cy="1642194"/>
          </a:xfrm>
        </p:spPr>
        <p:txBody>
          <a:bodyPr>
            <a:noAutofit/>
          </a:bodyPr>
          <a:lstStyle/>
          <a:p>
            <a:b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3200" b="1" dirty="0">
                <a:solidFill>
                  <a:srgbClr val="0070C0"/>
                </a:solidFill>
              </a:rPr>
              <a:t>Организация образовательного процесса при реализации образовательных программ специального образования в государственном учреждении образования «Заславская средняя школа №2 </a:t>
            </a:r>
            <a:br>
              <a:rPr lang="ru-RU" sz="3200" b="1" dirty="0">
                <a:solidFill>
                  <a:srgbClr val="0070C0"/>
                </a:solidFill>
              </a:rPr>
            </a:br>
            <a:r>
              <a:rPr lang="ru-RU" sz="3200" b="1" dirty="0">
                <a:solidFill>
                  <a:srgbClr val="0070C0"/>
                </a:solidFill>
              </a:rPr>
              <a:t>им. М.К. </a:t>
            </a:r>
            <a:r>
              <a:rPr lang="ru-RU" sz="3200" b="1" dirty="0" err="1">
                <a:solidFill>
                  <a:srgbClr val="0070C0"/>
                </a:solidFill>
              </a:rPr>
              <a:t>Путейко</a:t>
            </a:r>
            <a:r>
              <a:rPr lang="ru-RU" sz="3200" b="1" dirty="0">
                <a:solidFill>
                  <a:srgbClr val="0070C0"/>
                </a:solidFill>
              </a:rPr>
              <a:t>»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979712" y="4725144"/>
            <a:ext cx="6707088" cy="720080"/>
          </a:xfrm>
        </p:spPr>
        <p:txBody>
          <a:bodyPr>
            <a:normAutofit fontScale="25000" lnSpcReduction="20000"/>
          </a:bodyPr>
          <a:lstStyle/>
          <a:p>
            <a:endParaRPr lang="ru-RU" i="1" dirty="0"/>
          </a:p>
          <a:p>
            <a:endParaRPr lang="ru-RU" i="1" dirty="0"/>
          </a:p>
          <a:p>
            <a:endParaRPr lang="ru-RU" i="1" dirty="0"/>
          </a:p>
          <a:p>
            <a:endParaRPr lang="ru-RU" i="1" dirty="0"/>
          </a:p>
          <a:p>
            <a:endParaRPr lang="ru-RU" i="1" dirty="0"/>
          </a:p>
          <a:p>
            <a:endParaRPr lang="ru-RU" i="1" dirty="0"/>
          </a:p>
          <a:p>
            <a:endParaRPr lang="ru-RU" i="1" dirty="0"/>
          </a:p>
          <a:p>
            <a:pPr marL="0" indent="0">
              <a:buNone/>
            </a:pPr>
            <a:r>
              <a:rPr lang="ru-RU" i="1" dirty="0"/>
              <a:t>     </a:t>
            </a:r>
          </a:p>
          <a:p>
            <a:endParaRPr lang="ru-RU" i="1" dirty="0"/>
          </a:p>
          <a:p>
            <a:pPr marL="0" indent="0" algn="ctr">
              <a:buNone/>
            </a:pPr>
            <a:r>
              <a:rPr lang="ru-RU" sz="3500" b="1" dirty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       </a:t>
            </a:r>
          </a:p>
          <a:p>
            <a:pPr marL="0" indent="0" algn="ctr">
              <a:buNone/>
            </a:pPr>
            <a:r>
              <a:rPr lang="ru-RU" sz="80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Заместитель директора по учебной работе </a:t>
            </a:r>
          </a:p>
          <a:p>
            <a:pPr marL="0" indent="0" algn="ctr">
              <a:buNone/>
            </a:pPr>
            <a:r>
              <a:rPr lang="ru-RU" sz="80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Валентина Антоновна </a:t>
            </a:r>
            <a:r>
              <a:rPr lang="ru-RU" sz="8000" b="1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Беленкевич</a:t>
            </a:r>
            <a:endParaRPr lang="ru-RU" sz="8000" b="1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780583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9306"/>
            <a:ext cx="5643602" cy="2771622"/>
          </a:xfrm>
        </p:spPr>
        <p:txBody>
          <a:bodyPr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3600" b="1" cap="all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Пункт </a:t>
            </a:r>
            <a:r>
              <a:rPr lang="ru-RU" sz="3600" b="1" cap="all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коррекционно-педагогической</a:t>
            </a:r>
            <a:r>
              <a:rPr lang="ru-RU" sz="3600" b="1" cap="all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помощи</a:t>
            </a:r>
            <a:br>
              <a:rPr lang="ru-RU" sz="3600" b="1" cap="all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endParaRPr lang="ru-RU" sz="3600" b="1" cap="all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tx2">
                  <a:lumMod val="7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27584" y="2060848"/>
            <a:ext cx="8064896" cy="453650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i="1" dirty="0"/>
          </a:p>
          <a:p>
            <a:pPr marL="0" indent="0">
              <a:buNone/>
            </a:pPr>
            <a:r>
              <a:rPr lang="ru-RU" sz="3500" b="1" dirty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                   </a:t>
            </a:r>
            <a:endParaRPr lang="ru-RU" sz="3500" b="1" i="1" dirty="0">
              <a:solidFill>
                <a:schemeClr val="tx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Рисунок 7" descr="H:\КОЛЛЛЕГИЯ\Новая папка\IMG_20190423_161357_46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2143116"/>
            <a:ext cx="4429156" cy="31432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47BBC6-057B-604A-68C9-82CB2D8450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9913" y="2948920"/>
            <a:ext cx="4281439" cy="32110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643596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134" y="9306"/>
            <a:ext cx="5955138" cy="1619494"/>
          </a:xfrm>
        </p:spPr>
        <p:txBody>
          <a:bodyPr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3600" b="1" cap="all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Учебные помещения</a:t>
            </a:r>
            <a:br>
              <a:rPr lang="ru-RU" sz="3600" b="1" cap="all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endParaRPr lang="ru-RU" sz="3600" b="1" cap="all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tx2">
                  <a:lumMod val="7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27584" y="2060848"/>
            <a:ext cx="8064896" cy="453650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i="1" dirty="0"/>
          </a:p>
          <a:p>
            <a:pPr marL="0" indent="0">
              <a:buNone/>
            </a:pPr>
            <a:r>
              <a:rPr lang="ru-RU" sz="3500" b="1" dirty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                   </a:t>
            </a:r>
            <a:endParaRPr lang="ru-RU" sz="3500" b="1" i="1" dirty="0">
              <a:solidFill>
                <a:schemeClr val="tx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Picture 5" descr="C:\Users\21vek\Desktop\инт обр\фото детей оксана ира\IMG_20140225_1044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3753" y="4284000"/>
            <a:ext cx="3235480" cy="257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0D6B898-C505-FED6-F13D-2E911FD9F9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415" y="3707628"/>
            <a:ext cx="3939658" cy="29547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83F53B4-7054-62B5-4E22-A4DE3F4930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095" y="986198"/>
            <a:ext cx="3939658" cy="29547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DFA3DBD-31B9-30C7-467C-D1CE3D7283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113" y="1497349"/>
            <a:ext cx="3235481" cy="24266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199790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252520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134" y="9306"/>
            <a:ext cx="5955138" cy="2195558"/>
          </a:xfrm>
        </p:spPr>
        <p:txBody>
          <a:bodyPr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2800" b="1" cap="all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Кадровый состав ПЕДАГОГОВ  классов интегрированного обучения и воспитания, специального класса</a:t>
            </a:r>
            <a:br>
              <a:rPr lang="ru-RU" sz="2800" b="1" cap="all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endParaRPr lang="ru-RU" sz="2800" b="1" cap="all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tx2">
                  <a:lumMod val="7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27584" y="2060848"/>
            <a:ext cx="8064896" cy="453650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i="1" dirty="0"/>
          </a:p>
          <a:p>
            <a:pPr marL="0" indent="0">
              <a:buNone/>
            </a:pPr>
            <a:r>
              <a:rPr lang="ru-RU" sz="3500" b="1" dirty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                   </a:t>
            </a:r>
            <a:endParaRPr lang="ru-RU" sz="3500" b="1" i="1" dirty="0">
              <a:solidFill>
                <a:schemeClr val="tx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282016"/>
              </p:ext>
            </p:extLst>
          </p:nvPr>
        </p:nvGraphicFramePr>
        <p:xfrm>
          <a:off x="928662" y="1857364"/>
          <a:ext cx="7786742" cy="44291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17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32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717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14520">
                <a:tc>
                  <a:txBody>
                    <a:bodyPr/>
                    <a:lstStyle/>
                    <a:p>
                      <a:r>
                        <a:rPr lang="ru-RU" dirty="0"/>
                        <a:t>7 УЧИТЕЛЕЙ -ДЕФЕКТОЛОГОВ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8 УЧИТЕЛЕЙ НАЧАЛЬНЫХ КЛАССОВ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11 УЧИТЕЛЕЙ ПРЕДМЕТНИКОВ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14636">
                <a:tc>
                  <a:txBody>
                    <a:bodyPr/>
                    <a:lstStyle/>
                    <a:p>
                      <a:r>
                        <a:rPr lang="ru-RU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 – ВЫСШАЯ КВАЛИФИКАЦИОННАЯ КАТЕГОРИЯ</a:t>
                      </a:r>
                    </a:p>
                    <a:p>
                      <a:r>
                        <a:rPr lang="ru-RU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3 – ПЕРВАЯ КВАЛИФИКАЦИОННАЯ КАТЕГОРИЯ</a:t>
                      </a:r>
                    </a:p>
                    <a:p>
                      <a:r>
                        <a:rPr lang="ru-RU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 – ВТОРАЯ КВАЛИФИКАЦИОННАЯ КАТЕГОРИЯ</a:t>
                      </a:r>
                    </a:p>
                    <a:p>
                      <a:r>
                        <a:rPr lang="ru-RU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 – БЕЗ КАТЕГОРИИ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defTabSz="914400" eaLnBrk="1" hangingPunct="1"/>
                      <a:r>
                        <a:rPr lang="ru-RU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4 – ВЫСШАЯ КВАЛИФИКАЦИОННАЯ КАТЕГОРИЯ</a:t>
                      </a:r>
                    </a:p>
                    <a:p>
                      <a:pPr marL="0" defTabSz="914400" eaLnBrk="1" hangingPunct="1"/>
                      <a:r>
                        <a:rPr lang="ru-RU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4 – ПЕРВАЯ КВАЛИФИКАЦИОННАЯ КАТЕГОРИЯ</a:t>
                      </a:r>
                    </a:p>
                    <a:p>
                      <a:pPr marL="0" algn="l" defTabSz="914400" rtl="0" eaLnBrk="1" latinLnBrk="0" hangingPunct="1"/>
                      <a:endParaRPr lang="ru-RU" sz="18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defTabSz="914400" eaLnBrk="1" hangingPunct="1"/>
                      <a:r>
                        <a:rPr lang="ru-RU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 – ВЫСШАЯ КВАЛИФИКАЦИОННАЯ КАТЕГОРИЯ</a:t>
                      </a:r>
                    </a:p>
                    <a:p>
                      <a:pPr marL="0" defTabSz="914400" eaLnBrk="1" hangingPunct="1"/>
                      <a:r>
                        <a:rPr lang="ru-RU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3 – ПЕРВАЯ КВАЛИФИКАЦИОННАЯ КАТЕГОРИЯ</a:t>
                      </a:r>
                    </a:p>
                    <a:p>
                      <a:pPr marL="0" defTabSz="914400" eaLnBrk="1" hangingPunct="1"/>
                      <a:r>
                        <a:rPr lang="ru-RU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4 – ВТОРАЯ КВАЛИФИКАЦИОННАЯ КАТЕГОРИЯ</a:t>
                      </a:r>
                    </a:p>
                    <a:p>
                      <a:pPr marL="0" defTabSz="914400" eaLnBrk="1" hangingPunct="1"/>
                      <a:r>
                        <a:rPr lang="ru-RU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 – БЕЗ КАТЕГОРИИ</a:t>
                      </a:r>
                    </a:p>
                    <a:p>
                      <a:pPr marL="0" algn="l" defTabSz="914400" rtl="0" eaLnBrk="1" latinLnBrk="0" hangingPunct="1"/>
                      <a:endParaRPr lang="ru-RU" sz="18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21796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" y="-99392"/>
            <a:ext cx="9252520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9306"/>
            <a:ext cx="8244408" cy="2123550"/>
          </a:xfrm>
        </p:spPr>
        <p:txBody>
          <a:bodyPr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l"/>
            <a:r>
              <a:rPr lang="be-BY" sz="2800" b="1" cap="all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		</a:t>
            </a:r>
            <a:r>
              <a:rPr lang="be-BY" sz="2400" b="1" cap="all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Инновационный проект </a:t>
            </a:r>
            <a:br>
              <a:rPr lang="be-BY" sz="2400" b="1" cap="all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be-BY" sz="2400" b="1" cap="all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«Внедрение модели формирования </a:t>
            </a:r>
            <a:br>
              <a:rPr lang="be-BY" sz="2400" b="1" cap="all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be-BY" sz="2400" b="1" cap="all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толерантности участников образовательного процесса через организацию продуктивного взаимодействия с детьми с особенностями психофизического развития»</a:t>
            </a:r>
            <a:endParaRPr lang="ru-RU" sz="2400" b="1" cap="all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tx2">
                  <a:lumMod val="7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99592" y="2241554"/>
            <a:ext cx="8244408" cy="529190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	Демонстрация и трансляция инновационного опыта </a:t>
            </a:r>
          </a:p>
          <a:p>
            <a:pPr marL="0" indent="0" algn="ctr">
              <a:buNone/>
            </a:pPr>
            <a:r>
              <a:rPr lang="be-BY" sz="2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	(семинары-практикумы, круглые столы, конференциии, видеоконференции, публикации) </a:t>
            </a:r>
          </a:p>
          <a:p>
            <a:pPr marL="0" indent="0">
              <a:buNone/>
            </a:pPr>
            <a:r>
              <a:rPr lang="ru-RU" sz="21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Войтович Е.П.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Методы и способы формирования толерантности в учреждении образования у всех участников образовательного процесса (из опыт работы).</a:t>
            </a:r>
          </a:p>
          <a:p>
            <a:pPr marL="0" indent="0">
              <a:buNone/>
            </a:pPr>
            <a:r>
              <a:rPr lang="ru-RU" sz="21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Малиновская Н.В.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Формирование социальных компетенций учащихся с ОПФР посредством организации сетевого взаимодействия учреждений образования (из опыта работы).</a:t>
            </a:r>
          </a:p>
          <a:p>
            <a:pPr marL="0" indent="0">
              <a:buNone/>
            </a:pPr>
            <a:r>
              <a:rPr lang="ru-RU" sz="21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Аршанской Т.Ч.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Волонтёрская деятельность как форма формирования толерантности учащихся</a:t>
            </a:r>
          </a:p>
          <a:p>
            <a:pPr marL="0" indent="0">
              <a:buNone/>
            </a:pP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«По шагам – в инклюзию»,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Прыста</a:t>
            </a:r>
            <a:r>
              <a:rPr lang="be-BY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лічча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№17, 2022г</a:t>
            </a:r>
          </a:p>
          <a:p>
            <a:pPr marL="0" indent="0">
              <a:buNone/>
            </a:pP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ru-RU" sz="2400" b="1" i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3500" b="1" dirty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                   </a:t>
            </a:r>
            <a:endParaRPr lang="ru-RU" sz="3500" b="1" i="1" dirty="0">
              <a:solidFill>
                <a:schemeClr val="tx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127402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134" y="9306"/>
            <a:ext cx="7971362" cy="2195558"/>
          </a:xfrm>
        </p:spPr>
        <p:txBody>
          <a:bodyPr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br>
              <a:rPr lang="ru-RU" sz="2800" b="1" cap="all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ru-RU" sz="2800" b="1" cap="all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1988 год </a:t>
            </a:r>
            <a:br>
              <a:rPr lang="ru-RU" sz="2800" b="1" cap="all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ru-RU" sz="2800" b="1" cap="all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Открыт военно-исторический Музей боевой славы</a:t>
            </a:r>
            <a:br>
              <a:rPr lang="ru-RU" sz="2800" b="1" cap="all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ru-RU" sz="2800" b="1" cap="all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Начал работу клуб боевой славы «Наследники» </a:t>
            </a:r>
            <a:br>
              <a:rPr lang="ru-RU" sz="2800" b="1" cap="all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endParaRPr lang="ru-RU" sz="2800" b="1" cap="all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tx2">
                  <a:lumMod val="7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27584" y="2060848"/>
            <a:ext cx="8064896" cy="453650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i="1" dirty="0"/>
          </a:p>
          <a:p>
            <a:pPr marL="0" indent="0">
              <a:buNone/>
            </a:pPr>
            <a:r>
              <a:rPr lang="ru-RU" sz="3500" b="1" dirty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                   </a:t>
            </a:r>
            <a:endParaRPr lang="ru-RU" sz="3500" b="1" i="1" dirty="0">
              <a:solidFill>
                <a:schemeClr val="tx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C46AD39-CDC8-2E04-8C53-5320007677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7781" y="4107266"/>
            <a:ext cx="3545785" cy="534021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87522AE-D8B6-8E15-3FEA-653BB0867B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922" y="2060848"/>
            <a:ext cx="3179623" cy="479953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DBCDA12-80DC-8694-38EC-D5F4CD1D60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1684" y="4245993"/>
            <a:ext cx="3770314" cy="55580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360A585-4A49-B13D-876A-183F033464A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808" t="6384" r="4078" b="6360"/>
          <a:stretch/>
        </p:blipFill>
        <p:spPr>
          <a:xfrm>
            <a:off x="4665619" y="2130988"/>
            <a:ext cx="3545786" cy="25960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484823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134" y="9306"/>
            <a:ext cx="6027146" cy="2195558"/>
          </a:xfrm>
        </p:spPr>
        <p:txBody>
          <a:bodyPr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2800" b="1" cap="all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Объединение по интересам</a:t>
            </a:r>
            <a:br>
              <a:rPr lang="ru-RU" sz="2800" b="1" cap="all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ru-RU" sz="2800" b="1" cap="all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«Кибитка времени» </a:t>
            </a:r>
            <a:br>
              <a:rPr lang="ru-RU" sz="2800" b="1" cap="all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br>
              <a:rPr lang="ru-RU" sz="2800" b="1" cap="all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endParaRPr lang="ru-RU" sz="2800" b="1" cap="all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tx2">
                  <a:lumMod val="7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27584" y="2060848"/>
            <a:ext cx="8064896" cy="453650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i="1" dirty="0"/>
          </a:p>
          <a:p>
            <a:pPr marL="0" indent="0">
              <a:buNone/>
            </a:pPr>
            <a:r>
              <a:rPr lang="ru-RU" sz="3500" b="1" dirty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                   </a:t>
            </a:r>
            <a:endParaRPr lang="ru-RU" sz="3500" b="1" i="1" dirty="0">
              <a:solidFill>
                <a:schemeClr val="tx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2CAE146-D778-FD98-C592-1F892A526D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4" r="14495"/>
          <a:stretch/>
        </p:blipFill>
        <p:spPr>
          <a:xfrm>
            <a:off x="1072613" y="1268761"/>
            <a:ext cx="2915816" cy="28083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F031213-7365-3DB5-8903-50FFC40707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00"/>
          <a:stretch/>
        </p:blipFill>
        <p:spPr>
          <a:xfrm>
            <a:off x="4306308" y="1283152"/>
            <a:ext cx="3633044" cy="31683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C9AA29E9-FB86-1F33-2196-0225744BF3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2" t="22937" r="21910" b="32336"/>
          <a:stretch/>
        </p:blipFill>
        <p:spPr bwMode="auto">
          <a:xfrm>
            <a:off x="2357807" y="4077075"/>
            <a:ext cx="4114800" cy="28083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15438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49696"/>
            <a:ext cx="9252520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8928992" cy="2880320"/>
          </a:xfrm>
        </p:spPr>
        <p:txBody>
          <a:bodyPr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l"/>
            <a:br>
              <a:rPr kumimoji="0" lang="ru-RU" alt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</a:br>
            <a:r>
              <a:rPr lang="ru-RU" altLang="ru-RU" sz="3600" dirty="0">
                <a:solidFill>
                  <a:srgbClr val="0070C0"/>
                </a:solidFill>
                <a:latin typeface="Calibri" panose="020F0502020204030204" pitchFamily="34" charset="0"/>
              </a:rPr>
              <a:t>	</a:t>
            </a:r>
            <a:r>
              <a:rPr lang="ru-RU" altLang="ru-RU" sz="2800" b="1" cap="all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Сотрудничество с ГУО </a:t>
            </a:r>
            <a:br>
              <a:rPr lang="ru-RU" altLang="ru-RU" sz="2800" b="1" cap="all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ru-RU" altLang="ru-RU" sz="2800" b="1" cap="all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«</a:t>
            </a:r>
            <a:r>
              <a:rPr lang="ru-RU" altLang="ru-RU" sz="2800" b="1" cap="all" dirty="0" err="1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ЦКРОиР</a:t>
            </a:r>
            <a:r>
              <a:rPr lang="ru-RU" altLang="ru-RU" sz="2800" b="1" cap="all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Минского района»</a:t>
            </a:r>
            <a:br>
              <a:rPr lang="ru-RU" altLang="ru-RU" sz="2800" b="1" cap="all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br>
              <a:rPr lang="ru-RU" altLang="ru-RU" sz="2800" b="1" cap="all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ru-RU" altLang="ru-RU" sz="2800" b="1" cap="all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Методические мероприятия, консультации, семинары-практикумы</a:t>
            </a:r>
            <a:br>
              <a:rPr kumimoji="0" lang="ru-RU" alt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</a:br>
            <a:br>
              <a:rPr lang="ru-RU" sz="2800" b="1" cap="all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br>
              <a:rPr lang="ru-RU" sz="2800" b="1" cap="all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endParaRPr lang="ru-RU" sz="2800" b="1" cap="all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tx2">
                  <a:lumMod val="7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27584" y="2060848"/>
            <a:ext cx="8064896" cy="453650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i="1" dirty="0"/>
          </a:p>
          <a:p>
            <a:pPr marL="0" indent="0">
              <a:buNone/>
            </a:pPr>
            <a:r>
              <a:rPr lang="ru-RU" sz="3500" b="1" dirty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                   </a:t>
            </a:r>
            <a:endParaRPr lang="ru-RU" sz="3500" b="1" i="1" dirty="0">
              <a:solidFill>
                <a:schemeClr val="tx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51C55C1-47BE-22F6-9D16-99AB18AF93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978" y="2380900"/>
            <a:ext cx="3624793" cy="26874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A2AF5A4-7FFF-D50D-E4AE-A4FF58B676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09"/>
          <a:stretch/>
        </p:blipFill>
        <p:spPr>
          <a:xfrm>
            <a:off x="4899230" y="2380900"/>
            <a:ext cx="3762420" cy="23644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BA3DA8D-61CD-D372-D91E-9E86C25CCA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752092"/>
            <a:ext cx="3744416" cy="21062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9DE5CDE-6868-3D30-CF59-9CFCD99D6D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17" y="4785954"/>
            <a:ext cx="4427984" cy="19925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308035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" y="-8950"/>
            <a:ext cx="9137460" cy="68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786058"/>
            <a:ext cx="5765576" cy="3014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8229600" cy="2845010"/>
          </a:xfrm>
        </p:spPr>
        <p:txBody>
          <a:bodyPr>
            <a:noAutofit/>
          </a:bodyPr>
          <a:lstStyle/>
          <a:p>
            <a:br>
              <a:rPr lang="ru-RU" sz="3200" b="1" dirty="0">
                <a:solidFill>
                  <a:srgbClr val="0070C0"/>
                </a:solidFill>
              </a:rPr>
            </a:br>
            <a:r>
              <a:rPr lang="ru-RU" sz="3200" b="1" dirty="0">
                <a:solidFill>
                  <a:srgbClr val="0070C0"/>
                </a:solidFill>
              </a:rPr>
              <a:t>Организация образовательного </a:t>
            </a:r>
            <a:br>
              <a:rPr lang="ru-RU" sz="3200" b="1" dirty="0">
                <a:solidFill>
                  <a:srgbClr val="0070C0"/>
                </a:solidFill>
              </a:rPr>
            </a:br>
            <a:r>
              <a:rPr lang="ru-RU" sz="3200" b="1" dirty="0">
                <a:solidFill>
                  <a:srgbClr val="0070C0"/>
                </a:solidFill>
              </a:rPr>
              <a:t>процесса при реализации </a:t>
            </a:r>
            <a:br>
              <a:rPr lang="ru-RU" sz="3200" b="1" dirty="0">
                <a:solidFill>
                  <a:srgbClr val="0070C0"/>
                </a:solidFill>
              </a:rPr>
            </a:br>
            <a:r>
              <a:rPr lang="ru-RU" sz="3200" b="1" dirty="0">
                <a:solidFill>
                  <a:srgbClr val="0070C0"/>
                </a:solidFill>
              </a:rPr>
              <a:t>образовательных программ </a:t>
            </a:r>
            <a:br>
              <a:rPr lang="ru-RU" sz="3200" b="1" dirty="0">
                <a:solidFill>
                  <a:srgbClr val="0070C0"/>
                </a:solidFill>
              </a:rPr>
            </a:br>
            <a:r>
              <a:rPr lang="ru-RU" sz="3200" b="1" dirty="0">
                <a:solidFill>
                  <a:srgbClr val="0070C0"/>
                </a:solidFill>
              </a:rPr>
              <a:t>специального образования в государственном учреждении образования </a:t>
            </a:r>
            <a:br>
              <a:rPr lang="ru-RU" sz="3200" b="1" dirty="0">
                <a:solidFill>
                  <a:srgbClr val="0070C0"/>
                </a:solidFill>
              </a:rPr>
            </a:br>
            <a:r>
              <a:rPr lang="ru-RU" sz="3200" b="1" dirty="0">
                <a:solidFill>
                  <a:srgbClr val="0070C0"/>
                </a:solidFill>
              </a:rPr>
              <a:t>«Заславская средняя школа №2 </a:t>
            </a:r>
            <a:br>
              <a:rPr lang="ru-RU" sz="3200" b="1" dirty="0">
                <a:solidFill>
                  <a:srgbClr val="0070C0"/>
                </a:solidFill>
              </a:rPr>
            </a:br>
            <a:r>
              <a:rPr lang="ru-RU" sz="3200" b="1" dirty="0">
                <a:solidFill>
                  <a:srgbClr val="0070C0"/>
                </a:solidFill>
              </a:rPr>
              <a:t>им. М.К. </a:t>
            </a:r>
            <a:r>
              <a:rPr lang="ru-RU" sz="3200" b="1" dirty="0" err="1">
                <a:solidFill>
                  <a:srgbClr val="0070C0"/>
                </a:solidFill>
              </a:rPr>
              <a:t>Путейко</a:t>
            </a:r>
            <a:r>
              <a:rPr lang="ru-RU" sz="3200" b="1" dirty="0">
                <a:solidFill>
                  <a:srgbClr val="0070C0"/>
                </a:solidFill>
              </a:rPr>
              <a:t>»</a:t>
            </a:r>
            <a:endParaRPr lang="ru-RU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3064516"/>
            <a:ext cx="8229600" cy="3532836"/>
          </a:xfrm>
        </p:spPr>
        <p:txBody>
          <a:bodyPr>
            <a:normAutofit fontScale="62500" lnSpcReduction="20000"/>
          </a:bodyPr>
          <a:lstStyle/>
          <a:p>
            <a:endParaRPr lang="ru-RU" i="1" dirty="0"/>
          </a:p>
          <a:p>
            <a:pPr marL="0" indent="0">
              <a:buNone/>
            </a:pPr>
            <a:endParaRPr lang="ru-RU" i="1" dirty="0"/>
          </a:p>
          <a:p>
            <a:endParaRPr lang="ru-RU" i="1" dirty="0"/>
          </a:p>
          <a:p>
            <a:endParaRPr lang="ru-RU" i="1" dirty="0"/>
          </a:p>
          <a:p>
            <a:endParaRPr lang="ru-RU" i="1" dirty="0"/>
          </a:p>
          <a:p>
            <a:endParaRPr lang="ru-RU" i="1" dirty="0"/>
          </a:p>
          <a:p>
            <a:endParaRPr lang="ru-RU" i="1" dirty="0"/>
          </a:p>
          <a:p>
            <a:endParaRPr lang="ru-RU" i="1" dirty="0"/>
          </a:p>
          <a:p>
            <a:pPr marL="0" indent="0">
              <a:buNone/>
            </a:pPr>
            <a:r>
              <a:rPr lang="ru-RU" i="1" dirty="0"/>
              <a:t>     </a:t>
            </a:r>
          </a:p>
          <a:p>
            <a:endParaRPr lang="ru-RU" i="1" dirty="0"/>
          </a:p>
          <a:p>
            <a:pPr marL="0" indent="0">
              <a:buNone/>
            </a:pPr>
            <a:r>
              <a:rPr lang="ru-RU" sz="3500" b="1" dirty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                   </a:t>
            </a:r>
            <a:endParaRPr lang="ru-RU" sz="3500" b="1" i="1" dirty="0">
              <a:solidFill>
                <a:schemeClr val="tx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33240B3F-74DA-86C8-E2C8-CDACF0A86F5B}"/>
              </a:ext>
            </a:extLst>
          </p:cNvPr>
          <p:cNvSpPr txBox="1">
            <a:spLocks/>
          </p:cNvSpPr>
          <p:nvPr/>
        </p:nvSpPr>
        <p:spPr>
          <a:xfrm>
            <a:off x="971600" y="274638"/>
            <a:ext cx="8172400" cy="16421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099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" y="-8950"/>
            <a:ext cx="9137460" cy="68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043608" y="692696"/>
            <a:ext cx="6408712" cy="5904656"/>
          </a:xfrm>
        </p:spPr>
        <p:txBody>
          <a:bodyPr>
            <a:normAutofit/>
          </a:bodyPr>
          <a:lstStyle/>
          <a:p>
            <a:endParaRPr lang="ru-RU" i="1" dirty="0"/>
          </a:p>
          <a:p>
            <a:endParaRPr lang="ru-RU" i="1" dirty="0"/>
          </a:p>
          <a:p>
            <a:endParaRPr lang="ru-RU" i="1" dirty="0"/>
          </a:p>
          <a:p>
            <a:endParaRPr lang="ru-RU" i="1" dirty="0"/>
          </a:p>
          <a:p>
            <a:endParaRPr lang="ru-RU" i="1" dirty="0"/>
          </a:p>
          <a:p>
            <a:endParaRPr lang="ru-RU" i="1" dirty="0"/>
          </a:p>
          <a:p>
            <a:endParaRPr lang="ru-RU" i="1" dirty="0"/>
          </a:p>
          <a:p>
            <a:pPr marL="0" indent="0">
              <a:buNone/>
            </a:pPr>
            <a:r>
              <a:rPr lang="ru-RU" i="1" dirty="0"/>
              <a:t>     </a:t>
            </a:r>
          </a:p>
          <a:p>
            <a:endParaRPr lang="ru-RU" i="1" dirty="0"/>
          </a:p>
          <a:p>
            <a:pPr marL="0" indent="0">
              <a:buNone/>
            </a:pPr>
            <a:r>
              <a:rPr lang="ru-RU" sz="3500" b="1" dirty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                   </a:t>
            </a:r>
            <a:endParaRPr lang="ru-RU" sz="3500" b="1" i="1" dirty="0">
              <a:solidFill>
                <a:schemeClr val="tx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02149" y="620688"/>
            <a:ext cx="792088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Arial" charset="0"/>
                <a:cs typeface="Arial" charset="0"/>
              </a:rPr>
              <a:t> 	</a:t>
            </a:r>
          </a:p>
          <a:p>
            <a:endParaRPr lang="ru-RU" sz="3200" b="1" dirty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r>
              <a:rPr lang="ru-RU" sz="3200" b="1" dirty="0">
                <a:solidFill>
                  <a:srgbClr val="002060"/>
                </a:solidFill>
                <a:latin typeface="Arial" charset="0"/>
                <a:cs typeface="Arial" charset="0"/>
              </a:rPr>
              <a:t>	</a:t>
            </a:r>
            <a:r>
              <a:rPr lang="ru-RU" sz="3200" b="1" dirty="0">
                <a:solidFill>
                  <a:srgbClr val="0070C0"/>
                </a:solidFill>
                <a:latin typeface="Arial" charset="0"/>
                <a:cs typeface="Arial" charset="0"/>
              </a:rPr>
              <a:t>1998 год – в школе открыт первый специальный класс  для детей с нарушениями в развитии. </a:t>
            </a:r>
            <a:br>
              <a:rPr lang="ru-RU" sz="3200" b="1" dirty="0">
                <a:solidFill>
                  <a:srgbClr val="0070C0"/>
                </a:solidFill>
                <a:latin typeface="Arial" charset="0"/>
                <a:cs typeface="Arial" charset="0"/>
              </a:rPr>
            </a:br>
            <a:r>
              <a:rPr lang="ru-RU" sz="3200" b="1" dirty="0">
                <a:solidFill>
                  <a:srgbClr val="0070C0"/>
                </a:solidFill>
                <a:latin typeface="Arial" charset="0"/>
                <a:cs typeface="Arial" charset="0"/>
              </a:rPr>
              <a:t>	2011 год – школа стала опорной по организации интегрированного обучения и воспитания в Минском районе.</a:t>
            </a:r>
            <a:br>
              <a:rPr lang="ru-RU" sz="3200" b="1" dirty="0">
                <a:solidFill>
                  <a:srgbClr val="0070C0"/>
                </a:solidFill>
                <a:latin typeface="Arial" charset="0"/>
                <a:cs typeface="Arial" charset="0"/>
              </a:rPr>
            </a:br>
            <a:r>
              <a:rPr lang="ru-RU" sz="3200" b="1" dirty="0">
                <a:solidFill>
                  <a:srgbClr val="002060"/>
                </a:solidFill>
                <a:latin typeface="Arial" charset="0"/>
                <a:cs typeface="Arial" charset="0"/>
              </a:rPr>
              <a:t>	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441930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9306"/>
            <a:ext cx="6669954" cy="2051542"/>
          </a:xfrm>
        </p:spPr>
        <p:txBody>
          <a:bodyPr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br>
              <a:rPr lang="ru-RU" sz="4000" b="1" cap="all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br>
              <a:rPr lang="ru-RU" sz="4000" b="1" cap="all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ru-RU" sz="3600" b="1" cap="all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школа для всех</a:t>
            </a:r>
            <a:br>
              <a:rPr lang="ru-RU" sz="3200" b="1" cap="all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ru-RU" sz="3200" b="1" cap="all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 </a:t>
            </a:r>
            <a:r>
              <a:rPr lang="ru-RU" sz="2800" b="1" cap="all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0070C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1 сентября 2013 года школа открыла </a:t>
            </a:r>
            <a:r>
              <a:rPr lang="ru-RU" sz="2800" b="1" cap="all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70C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класс</a:t>
            </a:r>
            <a:r>
              <a:rPr lang="ru-RU" sz="2800" b="1" cap="all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0070C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для детей с нарушениями функций опорно-двигательного аппарата</a:t>
            </a:r>
            <a:br>
              <a:rPr lang="ru-RU" sz="2800" b="1" cap="all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endParaRPr lang="ru-RU" sz="2800" b="1" cap="all" dirty="0">
              <a:ln>
                <a:solidFill>
                  <a:schemeClr val="accent4">
                    <a:lumMod val="50000"/>
                  </a:schemeClr>
                </a:solidFill>
              </a:ln>
              <a:solidFill>
                <a:schemeClr val="accent1">
                  <a:lumMod val="50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27584" y="2060848"/>
            <a:ext cx="8064896" cy="453650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i="1" dirty="0"/>
          </a:p>
          <a:p>
            <a:pPr marL="0" indent="0">
              <a:buNone/>
            </a:pPr>
            <a:r>
              <a:rPr lang="ru-RU" sz="3500" b="1" dirty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                   </a:t>
            </a:r>
            <a:endParaRPr lang="ru-RU" sz="3500" b="1" i="1" dirty="0">
              <a:solidFill>
                <a:schemeClr val="tx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6693" y="2691950"/>
            <a:ext cx="2866366" cy="215026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9511" y="2581446"/>
            <a:ext cx="3016413" cy="226076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62406">
            <a:off x="1237989" y="4285947"/>
            <a:ext cx="3449637" cy="2859088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581180">
            <a:off x="4443843" y="4190697"/>
            <a:ext cx="3587750" cy="30495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099774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84"/>
            <a:ext cx="9252520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134" y="9306"/>
            <a:ext cx="6387186" cy="1907526"/>
          </a:xfrm>
        </p:spPr>
        <p:txBody>
          <a:bodyPr>
            <a:noAutofit/>
          </a:bodyPr>
          <a:lstStyle/>
          <a:p>
            <a:br>
              <a:rPr lang="ru-RU" sz="3200" b="1" dirty="0">
                <a:solidFill>
                  <a:schemeClr val="tx2">
                    <a:lumMod val="50000"/>
                  </a:schemeClr>
                </a:solidFill>
              </a:rPr>
            </a:br>
            <a:br>
              <a:rPr lang="ru-RU" sz="3200" b="1" dirty="0">
                <a:solidFill>
                  <a:schemeClr val="tx2">
                    <a:lumMod val="50000"/>
                  </a:schemeClr>
                </a:solidFill>
              </a:rPr>
            </a:br>
            <a:br>
              <a:rPr lang="ru-RU" sz="3200" b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200" b="1" dirty="0">
                <a:solidFill>
                  <a:srgbClr val="0070C0"/>
                </a:solidFill>
              </a:rPr>
              <a:t>Организация образовательного процесса </a:t>
            </a:r>
            <a:br>
              <a:rPr lang="ru-RU" sz="3200" b="1" dirty="0">
                <a:solidFill>
                  <a:srgbClr val="0070C0"/>
                </a:solidFill>
              </a:rPr>
            </a:br>
            <a:r>
              <a:rPr lang="ru-RU" sz="3200" b="1" dirty="0">
                <a:solidFill>
                  <a:srgbClr val="0070C0"/>
                </a:solidFill>
              </a:rPr>
              <a:t>в 2021/2022 учебном году     </a:t>
            </a:r>
            <a:br>
              <a:rPr lang="ru-RU" sz="3200" b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200" b="1" i="1" dirty="0">
                <a:solidFill>
                  <a:schemeClr val="tx2">
                    <a:lumMod val="50000"/>
                  </a:schemeClr>
                </a:solidFill>
              </a:rPr>
              <a:t>	</a:t>
            </a:r>
            <a:br>
              <a:rPr lang="ru-RU" sz="3200" b="1" i="1" dirty="0">
                <a:solidFill>
                  <a:schemeClr val="tx2">
                    <a:lumMod val="50000"/>
                  </a:schemeClr>
                </a:solidFill>
              </a:rPr>
            </a:br>
            <a:br>
              <a:rPr lang="ru-RU" sz="3200" b="1" i="1" dirty="0">
                <a:solidFill>
                  <a:schemeClr val="tx2">
                    <a:lumMod val="50000"/>
                  </a:schemeClr>
                </a:solidFill>
              </a:rPr>
            </a:br>
            <a:endParaRPr lang="ru-RU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99592" y="2276872"/>
            <a:ext cx="8352928" cy="4032448"/>
          </a:xfrm>
        </p:spPr>
        <p:txBody>
          <a:bodyPr>
            <a:normAutofit fontScale="92500" lnSpcReduction="20000"/>
          </a:bodyPr>
          <a:lstStyle/>
          <a:p>
            <a:pPr marL="0" indent="0" eaLnBrk="1" hangingPunct="1">
              <a:buFontTx/>
              <a:buNone/>
            </a:pPr>
            <a:r>
              <a:rPr lang="ru-RU" sz="3600" dirty="0">
                <a:solidFill>
                  <a:srgbClr val="002060"/>
                </a:solidFill>
                <a:latin typeface="Arial" charset="0"/>
                <a:cs typeface="Arial" charset="0"/>
              </a:rPr>
              <a:t>	</a:t>
            </a:r>
            <a:r>
              <a:rPr lang="ru-RU" dirty="0">
                <a:solidFill>
                  <a:srgbClr val="002060"/>
                </a:solidFill>
                <a:latin typeface="Arial" charset="0"/>
                <a:cs typeface="Arial" charset="0"/>
              </a:rPr>
              <a:t>Специальный класс для детей с нарушениями функций опорно-двигательного аппарата – 2 учащихся;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Arial" charset="0"/>
                <a:cs typeface="Arial" charset="0"/>
              </a:rPr>
              <a:t>	Восемь классов интегрированного обучения и воспитания – 22 учащихся;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Arial" charset="0"/>
                <a:cs typeface="Arial" charset="0"/>
              </a:rPr>
              <a:t>	Пункт коррекционно-педагогической помощи – 41учащийся;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Arial" charset="0"/>
                <a:cs typeface="Arial" charset="0"/>
              </a:rPr>
              <a:t>	Организация обучения на дому – 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Arial" charset="0"/>
                <a:cs typeface="Arial" charset="0"/>
              </a:rPr>
              <a:t>7 учащимся.</a:t>
            </a:r>
          </a:p>
          <a:p>
            <a:pPr marL="0" indent="0">
              <a:buNone/>
            </a:pPr>
            <a:endParaRPr lang="ru-RU" sz="3500" b="1" i="1" dirty="0">
              <a:solidFill>
                <a:schemeClr val="tx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671113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84"/>
            <a:ext cx="9252520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134" y="116632"/>
            <a:ext cx="6459194" cy="1008112"/>
          </a:xfrm>
        </p:spPr>
        <p:txBody>
          <a:bodyPr>
            <a:noAutofit/>
          </a:bodyPr>
          <a:lstStyle/>
          <a:p>
            <a:br>
              <a:rPr lang="ru-RU" sz="3200" b="1" dirty="0">
                <a:solidFill>
                  <a:schemeClr val="tx2">
                    <a:lumMod val="50000"/>
                  </a:schemeClr>
                </a:solidFill>
              </a:rPr>
            </a:br>
            <a:br>
              <a:rPr lang="ru-RU" sz="3200" b="1" dirty="0">
                <a:solidFill>
                  <a:schemeClr val="tx2">
                    <a:lumMod val="50000"/>
                  </a:schemeClr>
                </a:solidFill>
              </a:rPr>
            </a:br>
            <a:br>
              <a:rPr lang="ru-RU" sz="3200" b="1" dirty="0">
                <a:solidFill>
                  <a:schemeClr val="tx2">
                    <a:lumMod val="50000"/>
                  </a:schemeClr>
                </a:solidFill>
              </a:rPr>
            </a:br>
            <a:br>
              <a:rPr lang="ru-RU" sz="3200" b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800" dirty="0">
                <a:solidFill>
                  <a:srgbClr val="002060"/>
                </a:solidFill>
                <a:latin typeface="Arial" charset="0"/>
                <a:cs typeface="Arial" charset="0"/>
              </a:rPr>
              <a:t>Классы интегрированного обучения и воспитания</a:t>
            </a:r>
            <a:br>
              <a:rPr lang="ru-RU" sz="3200" b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200" b="1" i="1" dirty="0">
                <a:solidFill>
                  <a:schemeClr val="tx2">
                    <a:lumMod val="50000"/>
                  </a:schemeClr>
                </a:solidFill>
              </a:rPr>
              <a:t>	</a:t>
            </a:r>
            <a:br>
              <a:rPr lang="ru-RU" sz="3200" b="1" i="1" dirty="0">
                <a:solidFill>
                  <a:schemeClr val="tx2">
                    <a:lumMod val="50000"/>
                  </a:schemeClr>
                </a:solidFill>
              </a:rPr>
            </a:br>
            <a:br>
              <a:rPr lang="ru-RU" sz="3200" b="1" i="1" dirty="0">
                <a:solidFill>
                  <a:schemeClr val="tx2">
                    <a:lumMod val="50000"/>
                  </a:schemeClr>
                </a:solidFill>
              </a:rPr>
            </a:br>
            <a:endParaRPr lang="ru-RU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99592" y="764704"/>
            <a:ext cx="8352928" cy="6189004"/>
          </a:xfrm>
        </p:spPr>
        <p:txBody>
          <a:bodyPr>
            <a:normAutofit fontScale="775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100" b="1" dirty="0">
                <a:solidFill>
                  <a:srgbClr val="002060"/>
                </a:solidFill>
                <a:latin typeface="Arial" charset="0"/>
                <a:cs typeface="Arial" charset="0"/>
              </a:rPr>
              <a:t>	</a:t>
            </a:r>
          </a:p>
          <a:p>
            <a:pPr marL="0" indent="0">
              <a:spcBef>
                <a:spcPts val="0"/>
              </a:spcBef>
              <a:buNone/>
            </a:pPr>
            <a:endParaRPr lang="ru-RU" sz="2100" b="1" dirty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100" b="1" dirty="0">
                <a:solidFill>
                  <a:srgbClr val="002060"/>
                </a:solidFill>
                <a:latin typeface="Arial" charset="0"/>
                <a:cs typeface="Arial" charset="0"/>
              </a:rPr>
              <a:t>	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100" b="1" dirty="0">
                <a:solidFill>
                  <a:srgbClr val="002060"/>
                </a:solidFill>
                <a:latin typeface="Arial" charset="0"/>
                <a:cs typeface="Arial" charset="0"/>
              </a:rPr>
              <a:t>	</a:t>
            </a:r>
            <a:r>
              <a:rPr lang="ru-RU" sz="2400" b="1" dirty="0">
                <a:solidFill>
                  <a:srgbClr val="002060"/>
                </a:solidFill>
                <a:latin typeface="Arial" charset="0"/>
                <a:cs typeface="Arial" charset="0"/>
              </a:rPr>
              <a:t>1 «А» класс (1 учащийся) - учебный план </a:t>
            </a:r>
            <a:r>
              <a:rPr lang="en-US" sz="2400" b="1" dirty="0">
                <a:solidFill>
                  <a:srgbClr val="002060"/>
                </a:solidFill>
                <a:latin typeface="Arial" charset="0"/>
                <a:cs typeface="Arial" charset="0"/>
              </a:rPr>
              <a:t>I</a:t>
            </a:r>
            <a:r>
              <a:rPr lang="ru-RU" sz="2400" b="1" dirty="0">
                <a:solidFill>
                  <a:srgbClr val="002060"/>
                </a:solidFill>
                <a:latin typeface="Arial" charset="0"/>
                <a:cs typeface="Arial" charset="0"/>
              </a:rPr>
              <a:t> класса первого отделения вспомогательной школы (вспомогательной школы-интерната) для детей с интеллектуальной недостаточностью;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b="1" dirty="0">
                <a:solidFill>
                  <a:srgbClr val="002060"/>
                </a:solidFill>
              </a:rPr>
              <a:t>	</a:t>
            </a:r>
            <a:r>
              <a:rPr lang="ru-RU" sz="2400" b="1" dirty="0">
                <a:solidFill>
                  <a:srgbClr val="002060"/>
                </a:solidFill>
                <a:latin typeface="Arial" charset="0"/>
                <a:cs typeface="Arial" charset="0"/>
              </a:rPr>
              <a:t>1 «Б» класс (1 учащийся) –  учебный план</a:t>
            </a:r>
            <a:r>
              <a:rPr lang="en-US" sz="2400" b="1" dirty="0">
                <a:solidFill>
                  <a:srgbClr val="002060"/>
                </a:solidFill>
              </a:rPr>
              <a:t> I </a:t>
            </a:r>
            <a:r>
              <a:rPr lang="ru-RU" sz="2400" b="1" dirty="0">
                <a:solidFill>
                  <a:srgbClr val="002060"/>
                </a:solidFill>
                <a:latin typeface="Arial" charset="0"/>
                <a:cs typeface="Arial" charset="0"/>
              </a:rPr>
              <a:t>класса специальной общеобразовательной школы (общеобразовательной школы-интерната) для детей с нарушениями психического развития (трудностями в обучении);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b="1" dirty="0">
                <a:solidFill>
                  <a:srgbClr val="002060"/>
                </a:solidFill>
              </a:rPr>
              <a:t>	</a:t>
            </a:r>
            <a:r>
              <a:rPr lang="ru-RU" sz="2400" b="1" dirty="0">
                <a:solidFill>
                  <a:srgbClr val="002060"/>
                </a:solidFill>
                <a:latin typeface="Arial" charset="0"/>
                <a:cs typeface="Arial" charset="0"/>
              </a:rPr>
              <a:t>1 «В» класс (3 учащихся) – </a:t>
            </a:r>
            <a:r>
              <a:rPr lang="en-US" sz="2400" b="1" dirty="0">
                <a:solidFill>
                  <a:srgbClr val="002060"/>
                </a:solidFill>
                <a:latin typeface="Arial" charset="0"/>
                <a:cs typeface="Arial" charset="0"/>
              </a:rPr>
              <a:t>2</a:t>
            </a:r>
            <a:r>
              <a:rPr lang="ru-RU" sz="2400" b="1" dirty="0">
                <a:solidFill>
                  <a:srgbClr val="002060"/>
                </a:solidFill>
                <a:latin typeface="Arial" charset="0"/>
                <a:cs typeface="Arial" charset="0"/>
              </a:rPr>
              <a:t> учащихся учебный план</a:t>
            </a:r>
            <a:r>
              <a:rPr lang="en-US" sz="2400" b="1" dirty="0">
                <a:solidFill>
                  <a:srgbClr val="002060"/>
                </a:solidFill>
              </a:rPr>
              <a:t> II </a:t>
            </a:r>
            <a:r>
              <a:rPr lang="ru-RU" sz="2400" b="1" dirty="0">
                <a:solidFill>
                  <a:srgbClr val="002060"/>
                </a:solidFill>
                <a:latin typeface="Arial" charset="0"/>
                <a:cs typeface="Arial" charset="0"/>
              </a:rPr>
              <a:t>класса специальной общеобразовательной школы (общеобразовательной школы-интерната) для детей с нарушениями психического развития (трудностями в обучении);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b="1" dirty="0">
                <a:solidFill>
                  <a:srgbClr val="002060"/>
                </a:solidFill>
                <a:latin typeface="Arial" charset="0"/>
                <a:cs typeface="Arial" charset="0"/>
              </a:rPr>
              <a:t>	1 учащийся – учебный план </a:t>
            </a:r>
            <a:r>
              <a:rPr lang="en-US" sz="2400" b="1" dirty="0">
                <a:solidFill>
                  <a:srgbClr val="002060"/>
                </a:solidFill>
                <a:latin typeface="Arial" charset="0"/>
                <a:cs typeface="Arial" charset="0"/>
              </a:rPr>
              <a:t>II</a:t>
            </a:r>
            <a:r>
              <a:rPr lang="ru-RU" sz="2400" b="1" dirty="0">
                <a:solidFill>
                  <a:srgbClr val="002060"/>
                </a:solidFill>
                <a:latin typeface="Arial" charset="0"/>
                <a:cs typeface="Arial" charset="0"/>
              </a:rPr>
              <a:t> класса специальной общеобразовательной школы (общеобразовательной школы-интерната) для детей с тяжелыми нарушениями речи;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b="1" dirty="0">
                <a:solidFill>
                  <a:srgbClr val="002060"/>
                </a:solidFill>
                <a:latin typeface="Arial" charset="0"/>
                <a:cs typeface="Arial" charset="0"/>
              </a:rPr>
              <a:t>	1 «Г» класс (2 учащихся) – 1 учащийся учебный план </a:t>
            </a:r>
            <a:r>
              <a:rPr lang="en-US" sz="2400" b="1" dirty="0">
                <a:solidFill>
                  <a:srgbClr val="002060"/>
                </a:solidFill>
                <a:latin typeface="Arial" charset="0"/>
                <a:cs typeface="Arial" charset="0"/>
              </a:rPr>
              <a:t>I</a:t>
            </a:r>
            <a:r>
              <a:rPr lang="ru-RU" sz="2400" b="1" dirty="0">
                <a:solidFill>
                  <a:srgbClr val="002060"/>
                </a:solidFill>
                <a:latin typeface="Arial" charset="0"/>
                <a:cs typeface="Arial" charset="0"/>
              </a:rPr>
              <a:t> класса специальной общеобразовательной школы (общеобразовательной школы-интерната) для детей с тяжелыми нарушениями речи;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b="1" dirty="0">
                <a:solidFill>
                  <a:srgbClr val="002060"/>
                </a:solidFill>
                <a:latin typeface="Arial" charset="0"/>
                <a:cs typeface="Arial" charset="0"/>
              </a:rPr>
              <a:t>	1 учащийся – учебный план</a:t>
            </a:r>
            <a:r>
              <a:rPr lang="en-US" sz="2400" b="1" dirty="0">
                <a:solidFill>
                  <a:srgbClr val="002060"/>
                </a:solidFill>
              </a:rPr>
              <a:t> I </a:t>
            </a:r>
            <a:r>
              <a:rPr lang="ru-RU" sz="2400" b="1" dirty="0">
                <a:solidFill>
                  <a:srgbClr val="002060"/>
                </a:solidFill>
                <a:latin typeface="Arial" charset="0"/>
                <a:cs typeface="Arial" charset="0"/>
              </a:rPr>
              <a:t>класса специальной общеобразовательной школы (общеобразовательной школы-интерната) для детей с нарушениями психического развития (трудностями в обучении); </a:t>
            </a:r>
            <a:endParaRPr lang="ru-RU" sz="2400" b="1" dirty="0">
              <a:solidFill>
                <a:srgbClr val="002060"/>
              </a:solidFill>
            </a:endParaRPr>
          </a:p>
          <a:p>
            <a:pPr marL="0" indent="0" eaLnBrk="1" hangingPunct="1">
              <a:buFontTx/>
              <a:buNone/>
            </a:pPr>
            <a:endParaRPr lang="ru-RU" sz="3500" b="1" i="1" dirty="0">
              <a:solidFill>
                <a:schemeClr val="tx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61607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84"/>
            <a:ext cx="9252520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134" y="9306"/>
            <a:ext cx="6387186" cy="827406"/>
          </a:xfrm>
        </p:spPr>
        <p:txBody>
          <a:bodyPr>
            <a:noAutofit/>
          </a:bodyPr>
          <a:lstStyle/>
          <a:p>
            <a:br>
              <a:rPr lang="ru-RU" sz="3200" b="1" dirty="0">
                <a:solidFill>
                  <a:schemeClr val="tx2">
                    <a:lumMod val="50000"/>
                  </a:schemeClr>
                </a:solidFill>
              </a:rPr>
            </a:br>
            <a:br>
              <a:rPr lang="ru-RU" sz="3200" b="1" dirty="0">
                <a:solidFill>
                  <a:schemeClr val="tx2">
                    <a:lumMod val="50000"/>
                  </a:schemeClr>
                </a:solidFill>
              </a:rPr>
            </a:br>
            <a:br>
              <a:rPr lang="ru-RU" sz="3200" b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800" dirty="0">
                <a:solidFill>
                  <a:srgbClr val="002060"/>
                </a:solidFill>
                <a:latin typeface="Arial" charset="0"/>
                <a:cs typeface="Arial" charset="0"/>
              </a:rPr>
              <a:t>Классы интегрированного обучения и воспитания</a:t>
            </a:r>
            <a:br>
              <a:rPr lang="ru-RU" sz="3200" b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200" b="1" i="1" dirty="0">
                <a:solidFill>
                  <a:schemeClr val="tx2">
                    <a:lumMod val="50000"/>
                  </a:schemeClr>
                </a:solidFill>
              </a:rPr>
              <a:t>	</a:t>
            </a:r>
            <a:br>
              <a:rPr lang="ru-RU" sz="3200" b="1" i="1" dirty="0">
                <a:solidFill>
                  <a:schemeClr val="tx2">
                    <a:lumMod val="50000"/>
                  </a:schemeClr>
                </a:solidFill>
              </a:rPr>
            </a:br>
            <a:br>
              <a:rPr lang="ru-RU" sz="3200" b="1" i="1" dirty="0">
                <a:solidFill>
                  <a:schemeClr val="tx2">
                    <a:lumMod val="50000"/>
                  </a:schemeClr>
                </a:solidFill>
              </a:rPr>
            </a:br>
            <a:endParaRPr lang="ru-RU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99592" y="849702"/>
            <a:ext cx="8352928" cy="6957392"/>
          </a:xfrm>
        </p:spPr>
        <p:txBody>
          <a:bodyPr>
            <a:normAutofit fontScale="250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3600" b="1" dirty="0">
                <a:solidFill>
                  <a:srgbClr val="002060"/>
                </a:solidFill>
                <a:latin typeface="Arial" charset="0"/>
                <a:cs typeface="Arial" charset="0"/>
              </a:rPr>
              <a:t>	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3600" b="1" dirty="0">
                <a:solidFill>
                  <a:srgbClr val="002060"/>
                </a:solidFill>
                <a:latin typeface="Arial" charset="0"/>
                <a:cs typeface="Arial" charset="0"/>
              </a:rPr>
              <a:t>	</a:t>
            </a:r>
          </a:p>
          <a:p>
            <a:pPr marL="0" indent="0">
              <a:spcBef>
                <a:spcPts val="0"/>
              </a:spcBef>
              <a:buNone/>
            </a:pPr>
            <a:endParaRPr lang="ru-RU" sz="3600" b="1" dirty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3600" b="1" dirty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3600" b="1" dirty="0">
                <a:solidFill>
                  <a:srgbClr val="002060"/>
                </a:solidFill>
                <a:latin typeface="Arial" charset="0"/>
                <a:cs typeface="Arial" charset="0"/>
              </a:rPr>
              <a:t>	</a:t>
            </a:r>
            <a:r>
              <a:rPr lang="ru-RU" sz="7600" b="1" dirty="0">
                <a:solidFill>
                  <a:srgbClr val="002060"/>
                </a:solidFill>
                <a:latin typeface="Arial" charset="0"/>
                <a:cs typeface="Arial" charset="0"/>
              </a:rPr>
              <a:t>2 «Д» класс (4 учащихся) – 3 учащихся учебный план </a:t>
            </a:r>
            <a:r>
              <a:rPr lang="en-US" sz="7600" b="1" dirty="0">
                <a:solidFill>
                  <a:srgbClr val="002060"/>
                </a:solidFill>
                <a:latin typeface="Arial" charset="0"/>
                <a:cs typeface="Arial" charset="0"/>
              </a:rPr>
              <a:t>III</a:t>
            </a:r>
            <a:r>
              <a:rPr lang="ru-RU" sz="7600" b="1" dirty="0">
                <a:solidFill>
                  <a:srgbClr val="002060"/>
                </a:solidFill>
                <a:latin typeface="Arial" charset="0"/>
                <a:cs typeface="Arial" charset="0"/>
              </a:rPr>
              <a:t> класса специальной общеобразовательной школы (общеобразовательной школы-интерната)  для детей с тяжелыми нарушениями речи;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7600" b="1" dirty="0">
                <a:solidFill>
                  <a:srgbClr val="002060"/>
                </a:solidFill>
                <a:latin typeface="Arial" charset="0"/>
                <a:cs typeface="Arial" charset="0"/>
              </a:rPr>
              <a:t>	1 учащийся учебный план </a:t>
            </a:r>
            <a:r>
              <a:rPr lang="en-US" sz="7600" b="1" dirty="0">
                <a:solidFill>
                  <a:srgbClr val="002060"/>
                </a:solidFill>
                <a:latin typeface="Arial" charset="0"/>
                <a:cs typeface="Arial" charset="0"/>
              </a:rPr>
              <a:t>III</a:t>
            </a:r>
            <a:r>
              <a:rPr lang="ru-RU" sz="7600" b="1" dirty="0">
                <a:solidFill>
                  <a:srgbClr val="002060"/>
                </a:solidFill>
                <a:latin typeface="Arial" charset="0"/>
                <a:cs typeface="Arial" charset="0"/>
              </a:rPr>
              <a:t> класса первого отделения вспомогательной школы (вспомогательной школы-интерната) для детей с интеллектуальной недостаточностью;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7600" b="1" dirty="0">
                <a:solidFill>
                  <a:srgbClr val="002060"/>
                </a:solidFill>
                <a:latin typeface="Arial" charset="0"/>
                <a:cs typeface="Arial" charset="0"/>
              </a:rPr>
              <a:t>	3 «Г» класс ( 3 учащихся) – 2 учащихся учебный план </a:t>
            </a:r>
            <a:r>
              <a:rPr lang="en-US" sz="7600" b="1" dirty="0">
                <a:solidFill>
                  <a:srgbClr val="002060"/>
                </a:solidFill>
                <a:latin typeface="Arial" charset="0"/>
                <a:cs typeface="Arial" charset="0"/>
              </a:rPr>
              <a:t>IV</a:t>
            </a:r>
            <a:r>
              <a:rPr lang="ru-RU" sz="7600" b="1" dirty="0">
                <a:solidFill>
                  <a:srgbClr val="002060"/>
                </a:solidFill>
                <a:latin typeface="Arial" charset="0"/>
                <a:cs typeface="Arial" charset="0"/>
              </a:rPr>
              <a:t> класса специальной общеобразовательной школы (общеобразовательной школы-интерната) для детей с тяжелыми нарушениями речи;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7600" b="1" dirty="0">
                <a:solidFill>
                  <a:srgbClr val="002060"/>
                </a:solidFill>
                <a:latin typeface="Arial" charset="0"/>
                <a:cs typeface="Arial" charset="0"/>
              </a:rPr>
              <a:t>	1 учащийся учебный план </a:t>
            </a:r>
            <a:r>
              <a:rPr lang="en-US" sz="7600" b="1" dirty="0">
                <a:solidFill>
                  <a:srgbClr val="002060"/>
                </a:solidFill>
                <a:latin typeface="Arial" charset="0"/>
                <a:cs typeface="Arial" charset="0"/>
              </a:rPr>
              <a:t>IV</a:t>
            </a:r>
            <a:r>
              <a:rPr lang="ru-RU" sz="7600" b="1" dirty="0">
                <a:solidFill>
                  <a:srgbClr val="002060"/>
                </a:solidFill>
                <a:latin typeface="Arial" charset="0"/>
                <a:cs typeface="Arial" charset="0"/>
              </a:rPr>
              <a:t> класса специальной общеобразовательной школы (общеобразовательной школы-интерната) для детей с нарушениями психического развития (трудностями в обучении);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7600" b="1" dirty="0">
                <a:solidFill>
                  <a:srgbClr val="002060"/>
                </a:solidFill>
                <a:latin typeface="Arial" charset="0"/>
                <a:cs typeface="Arial" charset="0"/>
              </a:rPr>
              <a:t>	3 «В» класс (1 учащийся) - учебный план </a:t>
            </a:r>
            <a:r>
              <a:rPr lang="en-US" sz="7600" b="1" dirty="0">
                <a:solidFill>
                  <a:srgbClr val="002060"/>
                </a:solidFill>
                <a:latin typeface="Arial" charset="0"/>
                <a:cs typeface="Arial" charset="0"/>
              </a:rPr>
              <a:t>IV</a:t>
            </a:r>
            <a:r>
              <a:rPr lang="ru-RU" sz="7600" b="1" dirty="0">
                <a:solidFill>
                  <a:srgbClr val="002060"/>
                </a:solidFill>
                <a:latin typeface="Arial" charset="0"/>
                <a:cs typeface="Arial" charset="0"/>
              </a:rPr>
              <a:t> класса первого отделения вспомогательной школы (вспомогательной школы-интерната) для детей с интеллектуальной недостаточностью;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7600" b="1" dirty="0">
                <a:solidFill>
                  <a:srgbClr val="002060"/>
                </a:solidFill>
                <a:latin typeface="Arial" charset="0"/>
                <a:cs typeface="Arial" charset="0"/>
              </a:rPr>
              <a:t>	</a:t>
            </a:r>
            <a:endParaRPr lang="en-US" sz="7600" b="1" dirty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3500" b="1" i="1" dirty="0">
              <a:solidFill>
                <a:schemeClr val="tx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720631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84"/>
            <a:ext cx="9252520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9306"/>
            <a:ext cx="6192688" cy="971422"/>
          </a:xfrm>
        </p:spPr>
        <p:txBody>
          <a:bodyPr>
            <a:noAutofit/>
          </a:bodyPr>
          <a:lstStyle/>
          <a:p>
            <a:br>
              <a:rPr lang="ru-RU" sz="3200" b="1" dirty="0">
                <a:solidFill>
                  <a:schemeClr val="tx2">
                    <a:lumMod val="50000"/>
                  </a:schemeClr>
                </a:solidFill>
              </a:rPr>
            </a:br>
            <a:br>
              <a:rPr lang="ru-RU" sz="3200" b="1" dirty="0">
                <a:solidFill>
                  <a:schemeClr val="tx2">
                    <a:lumMod val="50000"/>
                  </a:schemeClr>
                </a:solidFill>
              </a:rPr>
            </a:br>
            <a:br>
              <a:rPr lang="ru-RU" sz="3200" b="1" dirty="0">
                <a:solidFill>
                  <a:schemeClr val="tx2">
                    <a:lumMod val="50000"/>
                  </a:schemeClr>
                </a:solidFill>
              </a:rPr>
            </a:br>
            <a:br>
              <a:rPr lang="ru-RU" sz="3200" b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800" dirty="0">
                <a:solidFill>
                  <a:srgbClr val="002060"/>
                </a:solidFill>
                <a:latin typeface="Arial" charset="0"/>
                <a:cs typeface="Arial" charset="0"/>
              </a:rPr>
              <a:t>Классы интегрированного обучения и воспитания</a:t>
            </a:r>
            <a:br>
              <a:rPr lang="ru-RU" sz="3200" b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200" b="1" i="1" dirty="0">
                <a:solidFill>
                  <a:schemeClr val="tx2">
                    <a:lumMod val="50000"/>
                  </a:schemeClr>
                </a:solidFill>
              </a:rPr>
              <a:t>	</a:t>
            </a:r>
            <a:br>
              <a:rPr lang="ru-RU" sz="3200" b="1" i="1" dirty="0">
                <a:solidFill>
                  <a:schemeClr val="tx2">
                    <a:lumMod val="50000"/>
                  </a:schemeClr>
                </a:solidFill>
              </a:rPr>
            </a:br>
            <a:br>
              <a:rPr lang="ru-RU" sz="3200" b="1" i="1" dirty="0">
                <a:solidFill>
                  <a:schemeClr val="tx2">
                    <a:lumMod val="50000"/>
                  </a:schemeClr>
                </a:solidFill>
              </a:rPr>
            </a:br>
            <a:endParaRPr lang="ru-RU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971600" y="1311442"/>
            <a:ext cx="8280920" cy="4421814"/>
          </a:xfrm>
        </p:spPr>
        <p:txBody>
          <a:bodyPr>
            <a:normAutofit fontScale="550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3600" b="1" dirty="0">
                <a:solidFill>
                  <a:srgbClr val="002060"/>
                </a:solidFill>
                <a:latin typeface="Arial" charset="0"/>
                <a:cs typeface="Arial" charset="0"/>
              </a:rPr>
              <a:t>	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3600" b="1" dirty="0">
                <a:solidFill>
                  <a:srgbClr val="002060"/>
                </a:solidFill>
                <a:latin typeface="Arial" charset="0"/>
                <a:cs typeface="Arial" charset="0"/>
              </a:rPr>
              <a:t>	</a:t>
            </a:r>
            <a:r>
              <a:rPr lang="ru-RU" sz="4000" b="1" dirty="0">
                <a:solidFill>
                  <a:srgbClr val="002060"/>
                </a:solidFill>
                <a:latin typeface="Arial" charset="0"/>
                <a:cs typeface="Arial" charset="0"/>
              </a:rPr>
              <a:t>4 «Б» класс (6 учащихся) – 1 учащийся учебный план </a:t>
            </a:r>
            <a:r>
              <a:rPr lang="en-US" sz="4000" b="1" dirty="0">
                <a:solidFill>
                  <a:srgbClr val="002060"/>
                </a:solidFill>
                <a:latin typeface="Arial" charset="0"/>
                <a:cs typeface="Arial" charset="0"/>
              </a:rPr>
              <a:t>V</a:t>
            </a:r>
            <a:r>
              <a:rPr lang="ru-RU" sz="4000" b="1" dirty="0">
                <a:solidFill>
                  <a:srgbClr val="002060"/>
                </a:solidFill>
                <a:latin typeface="Arial" charset="0"/>
                <a:cs typeface="Arial" charset="0"/>
              </a:rPr>
              <a:t> класса специальной общеобразовательной школы (общеобразовательной школы-интерната) для детей с тяжелыми нарушениями речи;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4000" b="1" dirty="0">
                <a:solidFill>
                  <a:srgbClr val="002060"/>
                </a:solidFill>
                <a:latin typeface="Arial" charset="0"/>
                <a:cs typeface="Arial" charset="0"/>
              </a:rPr>
              <a:t>	5учащихся учебный план </a:t>
            </a:r>
            <a:r>
              <a:rPr lang="en-US" sz="4000" b="1" dirty="0">
                <a:solidFill>
                  <a:srgbClr val="002060"/>
                </a:solidFill>
                <a:latin typeface="Arial" charset="0"/>
                <a:cs typeface="Arial" charset="0"/>
              </a:rPr>
              <a:t>V </a:t>
            </a:r>
            <a:r>
              <a:rPr lang="ru-RU" sz="4000" b="1" dirty="0">
                <a:solidFill>
                  <a:srgbClr val="002060"/>
                </a:solidFill>
                <a:latin typeface="Arial" charset="0"/>
                <a:cs typeface="Arial" charset="0"/>
              </a:rPr>
              <a:t>класса специальной общеобразовательной школы (общеобразовательной школы-интерната) для детей с нарушениями психического развития (трудностями в обучении);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4000" b="1" dirty="0">
                <a:solidFill>
                  <a:srgbClr val="002060"/>
                </a:solidFill>
                <a:latin typeface="Arial" charset="0"/>
                <a:cs typeface="Arial" charset="0"/>
              </a:rPr>
              <a:t>	4 «Г» класс (1 учащийся) – учебный план </a:t>
            </a:r>
            <a:r>
              <a:rPr lang="en-US" sz="4000" b="1" dirty="0">
                <a:solidFill>
                  <a:srgbClr val="002060"/>
                </a:solidFill>
                <a:latin typeface="Arial" charset="0"/>
                <a:cs typeface="Arial" charset="0"/>
              </a:rPr>
              <a:t>IV </a:t>
            </a:r>
            <a:r>
              <a:rPr lang="ru-RU" sz="4000" b="1" dirty="0">
                <a:solidFill>
                  <a:srgbClr val="002060"/>
                </a:solidFill>
                <a:latin typeface="Arial" charset="0"/>
                <a:cs typeface="Arial" charset="0"/>
              </a:rPr>
              <a:t>класса специальной общеобразовательной школы (общеобразовательной школы-интерната) для детей с нарушением слуха </a:t>
            </a:r>
            <a:r>
              <a:rPr lang="en-US" sz="4000" b="1" dirty="0">
                <a:solidFill>
                  <a:srgbClr val="002060"/>
                </a:solidFill>
                <a:latin typeface="Arial" charset="0"/>
                <a:cs typeface="Arial" charset="0"/>
              </a:rPr>
              <a:t>I </a:t>
            </a:r>
            <a:r>
              <a:rPr lang="ru-RU" sz="4000" b="1" dirty="0">
                <a:solidFill>
                  <a:srgbClr val="002060"/>
                </a:solidFill>
                <a:latin typeface="Arial" charset="0"/>
                <a:cs typeface="Arial" charset="0"/>
              </a:rPr>
              <a:t>отделение</a:t>
            </a:r>
            <a:endParaRPr lang="en-US" sz="4000" b="1" dirty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5800" b="1" dirty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3500" b="1" i="1" dirty="0">
              <a:solidFill>
                <a:schemeClr val="tx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062324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0" y="-49696"/>
            <a:ext cx="9252520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9306"/>
            <a:ext cx="6192688" cy="971422"/>
          </a:xfrm>
        </p:spPr>
        <p:txBody>
          <a:bodyPr>
            <a:noAutofit/>
          </a:bodyPr>
          <a:lstStyle/>
          <a:p>
            <a:br>
              <a:rPr lang="ru-RU" sz="3200" b="1" dirty="0">
                <a:solidFill>
                  <a:schemeClr val="tx2">
                    <a:lumMod val="50000"/>
                  </a:schemeClr>
                </a:solidFill>
              </a:rPr>
            </a:br>
            <a:br>
              <a:rPr lang="ru-RU" sz="3200" b="1" dirty="0">
                <a:solidFill>
                  <a:schemeClr val="tx2">
                    <a:lumMod val="50000"/>
                  </a:schemeClr>
                </a:solidFill>
              </a:rPr>
            </a:br>
            <a:br>
              <a:rPr lang="ru-RU" sz="3200" b="1" dirty="0">
                <a:solidFill>
                  <a:schemeClr val="tx2">
                    <a:lumMod val="50000"/>
                  </a:schemeClr>
                </a:solidFill>
              </a:rPr>
            </a:br>
            <a:br>
              <a:rPr lang="ru-RU" sz="3200" b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200" dirty="0">
                <a:solidFill>
                  <a:srgbClr val="002060"/>
                </a:solidFill>
                <a:latin typeface="Arial" charset="0"/>
                <a:cs typeface="Arial" charset="0"/>
              </a:rPr>
              <a:t>На дому обучается 7 учащихся:</a:t>
            </a:r>
            <a:br>
              <a:rPr lang="ru-RU" sz="3200" b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200" b="1" i="1" dirty="0">
                <a:solidFill>
                  <a:schemeClr val="tx2">
                    <a:lumMod val="50000"/>
                  </a:schemeClr>
                </a:solidFill>
              </a:rPr>
              <a:t>	</a:t>
            </a:r>
            <a:br>
              <a:rPr lang="ru-RU" sz="3200" b="1" i="1" dirty="0">
                <a:solidFill>
                  <a:schemeClr val="tx2">
                    <a:lumMod val="50000"/>
                  </a:schemeClr>
                </a:solidFill>
              </a:rPr>
            </a:br>
            <a:br>
              <a:rPr lang="ru-RU" sz="3200" b="1" i="1" dirty="0">
                <a:solidFill>
                  <a:schemeClr val="tx2">
                    <a:lumMod val="50000"/>
                  </a:schemeClr>
                </a:solidFill>
              </a:rPr>
            </a:br>
            <a:endParaRPr lang="ru-RU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971600" y="1311442"/>
            <a:ext cx="8280920" cy="6438038"/>
          </a:xfrm>
        </p:spPr>
        <p:txBody>
          <a:bodyPr>
            <a:normAutofit fontScale="550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000" b="1" dirty="0">
                <a:solidFill>
                  <a:srgbClr val="002060"/>
                </a:solidFill>
                <a:latin typeface="Arial" charset="0"/>
                <a:cs typeface="Arial" charset="0"/>
              </a:rPr>
              <a:t>	</a:t>
            </a:r>
            <a:r>
              <a:rPr lang="ru-RU" b="1" dirty="0">
                <a:solidFill>
                  <a:srgbClr val="002060"/>
                </a:solidFill>
                <a:latin typeface="Arial" charset="0"/>
                <a:cs typeface="Arial" charset="0"/>
              </a:rPr>
              <a:t>1 учащийся по учебному плану </a:t>
            </a:r>
            <a:r>
              <a:rPr lang="en-US" b="1" dirty="0">
                <a:solidFill>
                  <a:srgbClr val="002060"/>
                </a:solidFill>
                <a:latin typeface="Arial" charset="0"/>
                <a:cs typeface="Arial" charset="0"/>
              </a:rPr>
              <a:t>I</a:t>
            </a:r>
            <a:r>
              <a:rPr lang="ru-RU" b="1" dirty="0">
                <a:solidFill>
                  <a:srgbClr val="002060"/>
                </a:solidFill>
                <a:latin typeface="Arial" charset="0"/>
                <a:cs typeface="Arial" charset="0"/>
              </a:rPr>
              <a:t> класса специальной общеобразовательной школы (специальной общеобразовательной школы-интерната) с для детей с нарушениями психического развития (трудностями в обучении);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>
                <a:solidFill>
                  <a:srgbClr val="002060"/>
                </a:solidFill>
                <a:latin typeface="Arial" charset="0"/>
                <a:cs typeface="Arial" charset="0"/>
              </a:rPr>
              <a:t>	1 учащийся по учебному плану </a:t>
            </a:r>
            <a:r>
              <a:rPr lang="en-US" b="1" dirty="0">
                <a:solidFill>
                  <a:srgbClr val="002060"/>
                </a:solidFill>
                <a:latin typeface="Arial" charset="0"/>
                <a:cs typeface="Arial" charset="0"/>
              </a:rPr>
              <a:t>III</a:t>
            </a:r>
            <a:r>
              <a:rPr lang="ru-RU" b="1" dirty="0">
                <a:solidFill>
                  <a:srgbClr val="002060"/>
                </a:solidFill>
                <a:latin typeface="Arial" charset="0"/>
                <a:cs typeface="Arial" charset="0"/>
              </a:rPr>
              <a:t> класса центра коррекционно-развивающего обучения и реабилитации для детей с тяжёлыми и (или) множественными физическими и (или) психическими нарушениями;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>
                <a:solidFill>
                  <a:srgbClr val="002060"/>
                </a:solidFill>
                <a:latin typeface="Arial" charset="0"/>
                <a:cs typeface="Arial" charset="0"/>
              </a:rPr>
              <a:t>	1 учащийся по учебному плану  </a:t>
            </a:r>
            <a:r>
              <a:rPr lang="en-US" b="1" dirty="0">
                <a:solidFill>
                  <a:srgbClr val="002060"/>
                </a:solidFill>
                <a:latin typeface="Arial" charset="0"/>
                <a:cs typeface="Arial" charset="0"/>
              </a:rPr>
              <a:t>IV</a:t>
            </a:r>
            <a:r>
              <a:rPr lang="ru-RU" b="1" dirty="0">
                <a:solidFill>
                  <a:srgbClr val="002060"/>
                </a:solidFill>
                <a:latin typeface="Arial" charset="0"/>
                <a:cs typeface="Arial" charset="0"/>
              </a:rPr>
              <a:t>  класса первого отделения вспомогательной школы (вспомогательной школы-интерната) для детей с интеллектуальной недостаточностью;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>
                <a:solidFill>
                  <a:srgbClr val="002060"/>
                </a:solidFill>
                <a:latin typeface="Arial" charset="0"/>
                <a:cs typeface="Arial" charset="0"/>
              </a:rPr>
              <a:t>	 1 учащийся по учебному плану  </a:t>
            </a:r>
            <a:r>
              <a:rPr lang="en-US" b="1" dirty="0">
                <a:solidFill>
                  <a:srgbClr val="002060"/>
                </a:solidFill>
                <a:latin typeface="Arial" charset="0"/>
                <a:cs typeface="Arial" charset="0"/>
              </a:rPr>
              <a:t>IV</a:t>
            </a:r>
            <a:r>
              <a:rPr lang="ru-RU" b="1" dirty="0">
                <a:solidFill>
                  <a:srgbClr val="002060"/>
                </a:solidFill>
                <a:latin typeface="Arial" charset="0"/>
                <a:cs typeface="Arial" charset="0"/>
              </a:rPr>
              <a:t>  класса специальной общеобразовательной школы (общеобразовательной школы-интерната) для детей с тяжелыми нарушениями речи;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>
                <a:solidFill>
                  <a:srgbClr val="002060"/>
                </a:solidFill>
                <a:latin typeface="Arial" charset="0"/>
                <a:cs typeface="Arial" charset="0"/>
              </a:rPr>
              <a:t>	1 учащийся по учебному плану </a:t>
            </a:r>
            <a:r>
              <a:rPr lang="en-US" b="1" dirty="0">
                <a:solidFill>
                  <a:srgbClr val="002060"/>
                </a:solidFill>
                <a:latin typeface="Arial" charset="0"/>
                <a:cs typeface="Arial" charset="0"/>
              </a:rPr>
              <a:t>VII</a:t>
            </a:r>
            <a:r>
              <a:rPr lang="ru-RU" b="1" dirty="0">
                <a:solidFill>
                  <a:srgbClr val="002060"/>
                </a:solidFill>
                <a:latin typeface="Arial" charset="0"/>
                <a:cs typeface="Arial" charset="0"/>
              </a:rPr>
              <a:t> класса первого отделения вспомогательной школы (вспомогательной школы-интерната) для детей с интеллектуальной недостаточностью;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>
                <a:solidFill>
                  <a:srgbClr val="002060"/>
                </a:solidFill>
                <a:latin typeface="Arial" charset="0"/>
                <a:cs typeface="Arial" charset="0"/>
              </a:rPr>
              <a:t>	1 учащийся по учебному плану </a:t>
            </a:r>
            <a:r>
              <a:rPr lang="en-US" b="1" dirty="0">
                <a:solidFill>
                  <a:srgbClr val="002060"/>
                </a:solidFill>
                <a:latin typeface="Arial" charset="0"/>
                <a:cs typeface="Arial" charset="0"/>
              </a:rPr>
              <a:t>IX</a:t>
            </a:r>
            <a:r>
              <a:rPr lang="ru-RU" b="1" dirty="0">
                <a:solidFill>
                  <a:srgbClr val="002060"/>
                </a:solidFill>
                <a:latin typeface="Arial" charset="0"/>
                <a:cs typeface="Arial" charset="0"/>
              </a:rPr>
              <a:t> класса первого отделения вспомогательной школы (вспомогательной школы-интерната) для детей с интеллектуальной недостаточностью;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>
                <a:solidFill>
                  <a:srgbClr val="002060"/>
                </a:solidFill>
                <a:latin typeface="Arial" charset="0"/>
                <a:cs typeface="Arial" charset="0"/>
              </a:rPr>
              <a:t>	1 учащийся по учебному </a:t>
            </a:r>
            <a:r>
              <a:rPr lang="ru-RU" b="1">
                <a:solidFill>
                  <a:srgbClr val="002060"/>
                </a:solidFill>
                <a:latin typeface="Arial" charset="0"/>
                <a:cs typeface="Arial" charset="0"/>
              </a:rPr>
              <a:t>плану </a:t>
            </a:r>
            <a:r>
              <a:rPr lang="en-US" b="1">
                <a:solidFill>
                  <a:srgbClr val="002060"/>
                </a:solidFill>
                <a:latin typeface="Arial" charset="0"/>
                <a:cs typeface="Arial" charset="0"/>
              </a:rPr>
              <a:t>X</a:t>
            </a:r>
            <a:r>
              <a:rPr lang="ru-RU" b="1" dirty="0">
                <a:solidFill>
                  <a:srgbClr val="002060"/>
                </a:solidFill>
                <a:latin typeface="Arial" charset="0"/>
                <a:cs typeface="Arial" charset="0"/>
              </a:rPr>
              <a:t> класса первого отделения вспомогательной школы (вспомогательной школы-интерната) для детей с интеллектуальной недостаточностью;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>
                <a:solidFill>
                  <a:srgbClr val="002060"/>
                </a:solidFill>
                <a:latin typeface="Arial" charset="0"/>
                <a:cs typeface="Arial" charset="0"/>
              </a:rPr>
              <a:t>	  </a:t>
            </a:r>
          </a:p>
          <a:p>
            <a:pPr marL="0" indent="0">
              <a:spcBef>
                <a:spcPts val="0"/>
              </a:spcBef>
              <a:buNone/>
            </a:pPr>
            <a:endParaRPr lang="ru-RU" sz="2000" b="1" dirty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2000" b="1" dirty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000" b="1" dirty="0">
                <a:solidFill>
                  <a:srgbClr val="002060"/>
                </a:solidFill>
                <a:latin typeface="Arial" charset="0"/>
                <a:cs typeface="Arial" charset="0"/>
              </a:rPr>
              <a:t>	</a:t>
            </a:r>
          </a:p>
          <a:p>
            <a:pPr marL="0" indent="0">
              <a:spcBef>
                <a:spcPts val="0"/>
              </a:spcBef>
              <a:buNone/>
            </a:pPr>
            <a:endParaRPr lang="ru-RU" sz="2000" b="1" dirty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3600" b="1" dirty="0">
                <a:solidFill>
                  <a:srgbClr val="002060"/>
                </a:solidFill>
                <a:latin typeface="Arial" charset="0"/>
                <a:cs typeface="Arial" charset="0"/>
              </a:rPr>
              <a:t>	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3600" b="1" dirty="0">
                <a:solidFill>
                  <a:srgbClr val="002060"/>
                </a:solidFill>
                <a:latin typeface="Arial" charset="0"/>
                <a:cs typeface="Arial" charset="0"/>
              </a:rPr>
              <a:t>	</a:t>
            </a:r>
            <a:endParaRPr lang="en-US" sz="5800" b="1" dirty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3500" b="1" i="1" dirty="0">
              <a:solidFill>
                <a:schemeClr val="tx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841058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08698"/>
            <a:ext cx="9252520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134" y="9306"/>
            <a:ext cx="6793014" cy="2771622"/>
          </a:xfrm>
        </p:spPr>
        <p:txBody>
          <a:bodyPr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3600" b="1" cap="all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Адаптивное образовательное пространство</a:t>
            </a:r>
            <a:br>
              <a:rPr lang="ru-RU" sz="3600" b="1" cap="all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endParaRPr lang="ru-RU" sz="3600" b="1" cap="all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tx2">
                  <a:lumMod val="7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27584" y="2060848"/>
            <a:ext cx="8064896" cy="453650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i="1" dirty="0"/>
          </a:p>
          <a:p>
            <a:pPr marL="0" indent="0">
              <a:buNone/>
            </a:pPr>
            <a:r>
              <a:rPr lang="ru-RU" sz="3500" b="1" dirty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                   </a:t>
            </a:r>
            <a:endParaRPr lang="ru-RU" sz="3500" b="1" i="1" dirty="0">
              <a:solidFill>
                <a:schemeClr val="tx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1" name="Picture 2" descr="C:\Users\21vek\Desktop\фото для вставки\IMG_12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2214554"/>
            <a:ext cx="3286148" cy="18498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G:\Фото инвалиды\Ny6GnHdQwcQ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13"/>
          <a:stretch>
            <a:fillRect/>
          </a:stretch>
        </p:blipFill>
        <p:spPr bwMode="auto">
          <a:xfrm>
            <a:off x="3857620" y="3961765"/>
            <a:ext cx="3038475" cy="28962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6">
            <a:extLst>
              <a:ext uri="{FF2B5EF4-FFF2-40B4-BE49-F238E27FC236}">
                <a16:creationId xmlns:a16="http://schemas.microsoft.com/office/drawing/2014/main" id="{5B66F939-B0B1-393D-FA8B-60CD807B03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9" t="5356" r="3520" b="9674"/>
          <a:stretch/>
        </p:blipFill>
        <p:spPr bwMode="auto">
          <a:xfrm>
            <a:off x="1285852" y="2214553"/>
            <a:ext cx="3677570" cy="24385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043529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769</TotalTime>
  <Words>1079</Words>
  <Application>Microsoft Office PowerPoint</Application>
  <PresentationFormat>Экран (4:3)</PresentationFormat>
  <Paragraphs>134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Calibri</vt:lpstr>
      <vt:lpstr>Times New Roman</vt:lpstr>
      <vt:lpstr>Тема Office</vt:lpstr>
      <vt:lpstr> Организация образовательного процесса при реализации образовательных программ специального образования в государственном учреждении образования «Заславская средняя школа №2  им. М.К. Путейко»</vt:lpstr>
      <vt:lpstr>Презентация PowerPoint</vt:lpstr>
      <vt:lpstr>  школа для всех     1 сентября 2013 года школа открыла класс для детей с нарушениями функций опорно-двигательного аппарата </vt:lpstr>
      <vt:lpstr>   Организация образовательного процесса  в 2021/2022 учебном году         </vt:lpstr>
      <vt:lpstr>    Классы интегрированного обучения и воспитания    </vt:lpstr>
      <vt:lpstr>   Классы интегрированного обучения и воспитания    </vt:lpstr>
      <vt:lpstr>    Классы интегрированного обучения и воспитания    </vt:lpstr>
      <vt:lpstr>    На дому обучается 7 учащихся:    </vt:lpstr>
      <vt:lpstr>Адаптивное образовательное пространство </vt:lpstr>
      <vt:lpstr>Пункт коррекционно-педагогической помощи </vt:lpstr>
      <vt:lpstr>Учебные помещения </vt:lpstr>
      <vt:lpstr>Кадровый состав ПЕДАГОГОВ  классов интегрированного обучения и воспитания, специального класса </vt:lpstr>
      <vt:lpstr>  Инновационный проект  «Внедрение модели формирования  толерантности участников образовательного процесса через организацию продуктивного взаимодействия с детьми с особенностями психофизического развития»</vt:lpstr>
      <vt:lpstr> 1988 год  Открыт военно-исторический Музей боевой славы Начал работу клуб боевой славы «Наследники»  </vt:lpstr>
      <vt:lpstr>Объединение по интересам  «Кибитка времени»   </vt:lpstr>
      <vt:lpstr>  Сотрудничество с ГУО  «ЦКРОиР Минского района»  Методические мероприятия, консультации, семинары-практикумы   </vt:lpstr>
      <vt:lpstr> Организация образовательного  процесса при реализации  образовательных программ  специального образования в государственном учреждении образования  «Заславская средняя школа №2  им. М.К. Путейко»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Asus</cp:lastModifiedBy>
  <cp:revision>54</cp:revision>
  <dcterms:created xsi:type="dcterms:W3CDTF">2019-04-23T07:50:31Z</dcterms:created>
  <dcterms:modified xsi:type="dcterms:W3CDTF">2022-05-18T02:24:45Z</dcterms:modified>
</cp:coreProperties>
</file>